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charset="1" panose="00000500000000000000"/>
      <p:regular r:id="rId14"/>
    </p:embeddedFont>
    <p:embeddedFont>
      <p:font typeface="Montserrat Bold" charset="1" panose="00000800000000000000"/>
      <p:regular r:id="rId15"/>
    </p:embeddedFont>
    <p:embeddedFont>
      <p:font typeface="Montserrat Italics" charset="1" panose="00000500000000000000"/>
      <p:regular r:id="rId16"/>
    </p:embeddedFont>
    <p:embeddedFont>
      <p:font typeface="Montserrat Bold Italics" charset="1" panose="00000800000000000000"/>
      <p:regular r:id="rId17"/>
    </p:embeddedFont>
    <p:embeddedFont>
      <p:font typeface="Montserrat Thin" charset="1" panose="00000300000000000000"/>
      <p:regular r:id="rId18"/>
    </p:embeddedFont>
    <p:embeddedFont>
      <p:font typeface="Montserrat Thin Italics" charset="1" panose="00000300000000000000"/>
      <p:regular r:id="rId19"/>
    </p:embeddedFont>
    <p:embeddedFont>
      <p:font typeface="Montserrat Extra-Light" charset="1" panose="00000300000000000000"/>
      <p:regular r:id="rId20"/>
    </p:embeddedFont>
    <p:embeddedFont>
      <p:font typeface="Montserrat Extra-Light Italics" charset="1" panose="00000300000000000000"/>
      <p:regular r:id="rId21"/>
    </p:embeddedFont>
    <p:embeddedFont>
      <p:font typeface="Montserrat Light" charset="1" panose="00000400000000000000"/>
      <p:regular r:id="rId22"/>
    </p:embeddedFont>
    <p:embeddedFont>
      <p:font typeface="Montserrat Light Italics" charset="1" panose="00000400000000000000"/>
      <p:regular r:id="rId23"/>
    </p:embeddedFont>
    <p:embeddedFont>
      <p:font typeface="Montserrat Medium" charset="1" panose="00000600000000000000"/>
      <p:regular r:id="rId24"/>
    </p:embeddedFont>
    <p:embeddedFont>
      <p:font typeface="Montserrat Medium Italics" charset="1" panose="00000600000000000000"/>
      <p:regular r:id="rId25"/>
    </p:embeddedFont>
    <p:embeddedFont>
      <p:font typeface="Montserrat Semi-Bold" charset="1" panose="00000700000000000000"/>
      <p:regular r:id="rId26"/>
    </p:embeddedFont>
    <p:embeddedFont>
      <p:font typeface="Montserrat Semi-Bold Italics" charset="1" panose="00000700000000000000"/>
      <p:regular r:id="rId27"/>
    </p:embeddedFont>
    <p:embeddedFont>
      <p:font typeface="Montserrat Ultra-Bold" charset="1" panose="00000900000000000000"/>
      <p:regular r:id="rId28"/>
    </p:embeddedFont>
    <p:embeddedFont>
      <p:font typeface="Montserrat Ultra-Bold Italics" charset="1" panose="00000900000000000000"/>
      <p:regular r:id="rId29"/>
    </p:embeddedFont>
    <p:embeddedFont>
      <p:font typeface="Montserrat Heavy" charset="1" panose="00000A00000000000000"/>
      <p:regular r:id="rId30"/>
    </p:embeddedFont>
    <p:embeddedFont>
      <p:font typeface="Montserrat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8415441" cy="8229600"/>
          </a:xfrm>
          <a:custGeom>
            <a:avLst/>
            <a:gdLst/>
            <a:ahLst/>
            <a:cxnLst/>
            <a:rect r="r" b="b" t="t" l="l"/>
            <a:pathLst>
              <a:path h="8229600" w="8415441">
                <a:moveTo>
                  <a:pt x="0" y="0"/>
                </a:moveTo>
                <a:lnTo>
                  <a:pt x="8415441" y="0"/>
                </a:lnTo>
                <a:lnTo>
                  <a:pt x="841544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897370" y="6284539"/>
            <a:ext cx="6862994" cy="914899"/>
          </a:xfrm>
          <a:prstGeom prst="rect">
            <a:avLst/>
          </a:prstGeom>
        </p:spPr>
        <p:txBody>
          <a:bodyPr anchor="t" rtlCol="false" tIns="0" lIns="0" bIns="0" rIns="0">
            <a:spAutoFit/>
          </a:bodyPr>
          <a:lstStyle/>
          <a:p>
            <a:pPr>
              <a:lnSpc>
                <a:spcPts val="7468"/>
              </a:lnSpc>
              <a:spcBef>
                <a:spcPct val="0"/>
              </a:spcBef>
            </a:pPr>
            <a:r>
              <a:rPr lang="en-US" sz="5334">
                <a:solidFill>
                  <a:srgbClr val="5479F7"/>
                </a:solidFill>
                <a:latin typeface="Montserrat Classic"/>
              </a:rPr>
              <a:t>JIGYASU SINGH</a:t>
            </a:r>
          </a:p>
        </p:txBody>
      </p:sp>
      <p:sp>
        <p:nvSpPr>
          <p:cNvPr name="TextBox 7" id="7"/>
          <p:cNvSpPr txBox="true"/>
          <p:nvPr/>
        </p:nvSpPr>
        <p:spPr>
          <a:xfrm rot="0">
            <a:off x="9897370" y="5684772"/>
            <a:ext cx="10974345" cy="704543"/>
          </a:xfrm>
          <a:prstGeom prst="rect">
            <a:avLst/>
          </a:prstGeom>
        </p:spPr>
        <p:txBody>
          <a:bodyPr anchor="t" rtlCol="false" tIns="0" lIns="0" bIns="0" rIns="0">
            <a:spAutoFit/>
          </a:bodyPr>
          <a:lstStyle/>
          <a:p>
            <a:pPr>
              <a:lnSpc>
                <a:spcPts val="3360"/>
              </a:lnSpc>
            </a:pPr>
            <a:r>
              <a:rPr lang="en-US" sz="3575" spc="-39">
                <a:solidFill>
                  <a:srgbClr val="000000"/>
                </a:solidFill>
                <a:latin typeface="Bebas Neue Bold"/>
              </a:rPr>
              <a:t>CUSTOMER SEGMENTATION WITH MACHINE LEARNING</a:t>
            </a:r>
          </a:p>
          <a:p>
            <a:pPr>
              <a:lnSpc>
                <a:spcPts val="2044"/>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0" y="1295670"/>
            <a:ext cx="9046896" cy="6642735"/>
          </a:xfrm>
          <a:prstGeom prst="rect">
            <a:avLst/>
          </a:prstGeom>
        </p:spPr>
        <p:txBody>
          <a:bodyPr anchor="t" rtlCol="false" tIns="0" lIns="0" bIns="0" rIns="0">
            <a:spAutoFit/>
          </a:bodyPr>
          <a:lstStyle/>
          <a:p>
            <a:pPr marL="647698" indent="-323849" lvl="1">
              <a:lnSpc>
                <a:spcPts val="4499"/>
              </a:lnSpc>
              <a:buFont typeface="Arial"/>
              <a:buChar char="•"/>
            </a:pPr>
            <a:r>
              <a:rPr lang="en-US" sz="2999">
                <a:solidFill>
                  <a:srgbClr val="000000"/>
                </a:solidFill>
                <a:latin typeface="Montserrat Classic Bold"/>
              </a:rPr>
              <a:t>Maximizing Revenue and Satisfaction</a:t>
            </a:r>
          </a:p>
          <a:p>
            <a:pPr marL="1036323" indent="-345441" lvl="2">
              <a:lnSpc>
                <a:spcPts val="3600"/>
              </a:lnSpc>
              <a:buFont typeface="Arial"/>
              <a:buChar char="⚬"/>
            </a:pPr>
            <a:r>
              <a:rPr lang="en-US" sz="2400">
                <a:solidFill>
                  <a:srgbClr val="000000"/>
                </a:solidFill>
                <a:latin typeface="Montserrat Classic"/>
              </a:rPr>
              <a:t>Tailoring strategies based on customer behavior enhances customer satisfaction and increases revenue.</a:t>
            </a:r>
          </a:p>
          <a:p>
            <a:pPr marL="561341" indent="-280670" lvl="1">
              <a:lnSpc>
                <a:spcPts val="3900"/>
              </a:lnSpc>
              <a:buFont typeface="Arial"/>
              <a:buChar char="•"/>
            </a:pPr>
            <a:r>
              <a:rPr lang="en-US" sz="2600">
                <a:solidFill>
                  <a:srgbClr val="000000"/>
                </a:solidFill>
                <a:latin typeface="Montserrat Classic Bold"/>
              </a:rPr>
              <a:t>Importance of Unsupervised Machine Learning</a:t>
            </a:r>
          </a:p>
          <a:p>
            <a:pPr marL="1036323" indent="-345441" lvl="2">
              <a:lnSpc>
                <a:spcPts val="3600"/>
              </a:lnSpc>
              <a:buFont typeface="Arial"/>
              <a:buChar char="⚬"/>
            </a:pPr>
            <a:r>
              <a:rPr lang="en-US" sz="2400">
                <a:solidFill>
                  <a:srgbClr val="000000"/>
                </a:solidFill>
                <a:latin typeface="Montserrat Classic"/>
              </a:rPr>
              <a:t>Utilizing K-Means clustering demonstrates the power of unsupervised machine learning in extracting meaningful patterns from data.</a:t>
            </a:r>
          </a:p>
          <a:p>
            <a:pPr marL="582930" indent="-291465" lvl="1">
              <a:lnSpc>
                <a:spcPts val="4050"/>
              </a:lnSpc>
              <a:buFont typeface="Arial"/>
              <a:buChar char="•"/>
            </a:pPr>
            <a:r>
              <a:rPr lang="en-US" sz="2700">
                <a:solidFill>
                  <a:srgbClr val="000000"/>
                </a:solidFill>
                <a:latin typeface="Montserrat Classic Bold"/>
              </a:rPr>
              <a:t>Key Takeaways</a:t>
            </a:r>
          </a:p>
          <a:p>
            <a:pPr marL="1036323" indent="-345441" lvl="2">
              <a:lnSpc>
                <a:spcPts val="3600"/>
              </a:lnSpc>
              <a:buFont typeface="Arial"/>
              <a:buChar char="⚬"/>
            </a:pPr>
            <a:r>
              <a:rPr lang="en-US" sz="2400">
                <a:solidFill>
                  <a:srgbClr val="000000"/>
                </a:solidFill>
                <a:latin typeface="Montserrat Classic"/>
              </a:rPr>
              <a:t>Customized relationships through segmentation</a:t>
            </a:r>
          </a:p>
          <a:p>
            <a:pPr marL="1036323" indent="-345441" lvl="2">
              <a:lnSpc>
                <a:spcPts val="3600"/>
              </a:lnSpc>
              <a:buFont typeface="Arial"/>
              <a:buChar char="⚬"/>
            </a:pPr>
            <a:r>
              <a:rPr lang="en-US" sz="2400">
                <a:solidFill>
                  <a:srgbClr val="000000"/>
                </a:solidFill>
                <a:latin typeface="Montserrat Classic"/>
              </a:rPr>
              <a:t>Strategic optimization for different customer groups</a:t>
            </a:r>
          </a:p>
          <a:p>
            <a:pPr algn="l" marL="1036323" indent="-345441" lvl="2">
              <a:lnSpc>
                <a:spcPts val="3600"/>
              </a:lnSpc>
              <a:spcBef>
                <a:spcPct val="0"/>
              </a:spcBef>
              <a:buFont typeface="Arial"/>
              <a:buChar char="⚬"/>
            </a:pPr>
            <a:r>
              <a:rPr lang="en-US" sz="2400">
                <a:solidFill>
                  <a:srgbClr val="000000"/>
                </a:solidFill>
                <a:latin typeface="Montserrat Classic"/>
              </a:rPr>
              <a:t>Unleashing the potential of machine learning for business success</a:t>
            </a:r>
          </a:p>
          <a:p>
            <a:pPr algn="l" marL="0" indent="0" lvl="0">
              <a:lnSpc>
                <a:spcPts val="4199"/>
              </a:lnSpc>
              <a:spcBef>
                <a:spcPct val="0"/>
              </a:spcBef>
            </a:pPr>
          </a:p>
        </p:txBody>
      </p:sp>
      <p:sp>
        <p:nvSpPr>
          <p:cNvPr name="TextBox 6" id="6"/>
          <p:cNvSpPr txBox="true"/>
          <p:nvPr/>
        </p:nvSpPr>
        <p:spPr>
          <a:xfrm rot="0">
            <a:off x="237616" y="394287"/>
            <a:ext cx="6118937" cy="2107566"/>
          </a:xfrm>
          <a:prstGeom prst="rect">
            <a:avLst/>
          </a:prstGeom>
        </p:spPr>
        <p:txBody>
          <a:bodyPr anchor="t" rtlCol="false" tIns="0" lIns="0" bIns="0" rIns="0">
            <a:spAutoFit/>
          </a:bodyPr>
          <a:lstStyle/>
          <a:p>
            <a:pPr>
              <a:lnSpc>
                <a:spcPts val="8080"/>
              </a:lnSpc>
            </a:pPr>
            <a:r>
              <a:rPr lang="en-US" sz="8000">
                <a:solidFill>
                  <a:srgbClr val="000000"/>
                </a:solidFill>
                <a:latin typeface="Bebas Neue Bold"/>
              </a:rPr>
              <a:t>Conclusion</a:t>
            </a:r>
          </a:p>
          <a:p>
            <a:pPr marL="0" indent="0" lvl="0">
              <a:lnSpc>
                <a:spcPts val="8080"/>
              </a:lnSpc>
            </a:pP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752776" y="3879564"/>
            <a:ext cx="7194594" cy="2804098"/>
          </a:xfrm>
          <a:prstGeom prst="rect">
            <a:avLst/>
          </a:prstGeom>
        </p:spPr>
        <p:txBody>
          <a:bodyPr anchor="t" rtlCol="false" tIns="0" lIns="0" bIns="0" rIns="0">
            <a:spAutoFit/>
          </a:bodyPr>
          <a:lstStyle/>
          <a:p>
            <a:pPr>
              <a:lnSpc>
                <a:spcPts val="10588"/>
              </a:lnSpc>
            </a:pPr>
            <a:r>
              <a:rPr lang="en-US" sz="11264">
                <a:solidFill>
                  <a:srgbClr val="000000"/>
                </a:solidFill>
                <a:latin typeface="Bebas Neue Bold"/>
              </a:rPr>
              <a:t>THANK YOU FOR LISTENING!</a:t>
            </a:r>
          </a:p>
        </p:txBody>
      </p:sp>
      <p:sp>
        <p:nvSpPr>
          <p:cNvPr name="Freeform 6" id="6"/>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14628" y="2287914"/>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Introduction</a:t>
            </a:r>
          </a:p>
        </p:txBody>
      </p:sp>
      <p:grpSp>
        <p:nvGrpSpPr>
          <p:cNvPr name="Group 4" id="4"/>
          <p:cNvGrpSpPr/>
          <p:nvPr/>
        </p:nvGrpSpPr>
        <p:grpSpPr>
          <a:xfrm rot="0">
            <a:off x="7931076" y="2385645"/>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8261490" y="2285084"/>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8" id="8"/>
          <p:cNvSpPr txBox="true"/>
          <p:nvPr/>
        </p:nvSpPr>
        <p:spPr>
          <a:xfrm rot="0">
            <a:off x="9114628" y="3517860"/>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Business Case</a:t>
            </a:r>
          </a:p>
        </p:txBody>
      </p:sp>
      <p:grpSp>
        <p:nvGrpSpPr>
          <p:cNvPr name="Group 9" id="9"/>
          <p:cNvGrpSpPr/>
          <p:nvPr/>
        </p:nvGrpSpPr>
        <p:grpSpPr>
          <a:xfrm rot="0">
            <a:off x="7931076" y="3615591"/>
            <a:ext cx="927410" cy="927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2" id="12"/>
          <p:cNvSpPr txBox="true"/>
          <p:nvPr/>
        </p:nvSpPr>
        <p:spPr>
          <a:xfrm rot="0">
            <a:off x="8261490" y="3515030"/>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13" id="13"/>
          <p:cNvSpPr txBox="true"/>
          <p:nvPr/>
        </p:nvSpPr>
        <p:spPr>
          <a:xfrm rot="0">
            <a:off x="9114628" y="4747806"/>
            <a:ext cx="7958219" cy="1761048"/>
          </a:xfrm>
          <a:prstGeom prst="rect">
            <a:avLst/>
          </a:prstGeom>
        </p:spPr>
        <p:txBody>
          <a:bodyPr anchor="t" rtlCol="false" tIns="0" lIns="0" bIns="0" rIns="0">
            <a:spAutoFit/>
          </a:bodyPr>
          <a:lstStyle/>
          <a:p>
            <a:pPr>
              <a:lnSpc>
                <a:spcPts val="7333"/>
              </a:lnSpc>
            </a:pPr>
            <a:r>
              <a:rPr lang="en-US" sz="3666">
                <a:solidFill>
                  <a:srgbClr val="000000"/>
                </a:solidFill>
                <a:latin typeface="Montserrat Classic"/>
              </a:rPr>
              <a:t>Data Preparation</a:t>
            </a:r>
          </a:p>
          <a:p>
            <a:pPr algn="l">
              <a:lnSpc>
                <a:spcPts val="7333"/>
              </a:lnSpc>
            </a:pPr>
          </a:p>
        </p:txBody>
      </p:sp>
      <p:grpSp>
        <p:nvGrpSpPr>
          <p:cNvPr name="Group 14" id="14"/>
          <p:cNvGrpSpPr/>
          <p:nvPr/>
        </p:nvGrpSpPr>
        <p:grpSpPr>
          <a:xfrm rot="0">
            <a:off x="7931076" y="4845538"/>
            <a:ext cx="927410" cy="9274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7" id="17"/>
          <p:cNvSpPr txBox="true"/>
          <p:nvPr/>
        </p:nvSpPr>
        <p:spPr>
          <a:xfrm rot="0">
            <a:off x="8261490" y="4744976"/>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18" id="18"/>
          <p:cNvSpPr txBox="true"/>
          <p:nvPr/>
        </p:nvSpPr>
        <p:spPr>
          <a:xfrm rot="0">
            <a:off x="9114628" y="5977753"/>
            <a:ext cx="7958219" cy="1761048"/>
          </a:xfrm>
          <a:prstGeom prst="rect">
            <a:avLst/>
          </a:prstGeom>
        </p:spPr>
        <p:txBody>
          <a:bodyPr anchor="t" rtlCol="false" tIns="0" lIns="0" bIns="0" rIns="0">
            <a:spAutoFit/>
          </a:bodyPr>
          <a:lstStyle/>
          <a:p>
            <a:pPr>
              <a:lnSpc>
                <a:spcPts val="7333"/>
              </a:lnSpc>
            </a:pPr>
            <a:r>
              <a:rPr lang="en-US" sz="3666">
                <a:solidFill>
                  <a:srgbClr val="000000"/>
                </a:solidFill>
                <a:latin typeface="Montserrat Classic"/>
              </a:rPr>
              <a:t>K-Means Clustering</a:t>
            </a:r>
          </a:p>
          <a:p>
            <a:pPr algn="l">
              <a:lnSpc>
                <a:spcPts val="7333"/>
              </a:lnSpc>
            </a:pPr>
          </a:p>
        </p:txBody>
      </p:sp>
      <p:grpSp>
        <p:nvGrpSpPr>
          <p:cNvPr name="Group 19" id="19"/>
          <p:cNvGrpSpPr/>
          <p:nvPr/>
        </p:nvGrpSpPr>
        <p:grpSpPr>
          <a:xfrm rot="0">
            <a:off x="7931076" y="6075484"/>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261490" y="597492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3" id="23"/>
          <p:cNvSpPr txBox="true"/>
          <p:nvPr/>
        </p:nvSpPr>
        <p:spPr>
          <a:xfrm rot="0">
            <a:off x="9114628" y="7207699"/>
            <a:ext cx="7958219" cy="1761048"/>
          </a:xfrm>
          <a:prstGeom prst="rect">
            <a:avLst/>
          </a:prstGeom>
        </p:spPr>
        <p:txBody>
          <a:bodyPr anchor="t" rtlCol="false" tIns="0" lIns="0" bIns="0" rIns="0">
            <a:spAutoFit/>
          </a:bodyPr>
          <a:lstStyle/>
          <a:p>
            <a:pPr>
              <a:lnSpc>
                <a:spcPts val="7333"/>
              </a:lnSpc>
            </a:pPr>
            <a:r>
              <a:rPr lang="en-US" sz="3666">
                <a:solidFill>
                  <a:srgbClr val="000000"/>
                </a:solidFill>
                <a:latin typeface="Montserrat Classic"/>
              </a:rPr>
              <a:t>Overall Strategy</a:t>
            </a:r>
          </a:p>
          <a:p>
            <a:pPr algn="l">
              <a:lnSpc>
                <a:spcPts val="7333"/>
              </a:lnSpc>
            </a:pPr>
          </a:p>
        </p:txBody>
      </p:sp>
      <p:grpSp>
        <p:nvGrpSpPr>
          <p:cNvPr name="Group 24" id="24"/>
          <p:cNvGrpSpPr/>
          <p:nvPr/>
        </p:nvGrpSpPr>
        <p:grpSpPr>
          <a:xfrm rot="0">
            <a:off x="7931076" y="7305431"/>
            <a:ext cx="927410" cy="927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6" id="2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7" id="27"/>
          <p:cNvSpPr txBox="true"/>
          <p:nvPr/>
        </p:nvSpPr>
        <p:spPr>
          <a:xfrm rot="0">
            <a:off x="8261490" y="720486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TextBox 28" id="28"/>
          <p:cNvSpPr txBox="true"/>
          <p:nvPr/>
        </p:nvSpPr>
        <p:spPr>
          <a:xfrm rot="0">
            <a:off x="1531449" y="1770602"/>
            <a:ext cx="4186651" cy="1610098"/>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Bold"/>
              </a:rPr>
              <a:t>Machine Learning (MI)</a:t>
            </a:r>
            <a:r>
              <a:rPr lang="en-US" sz="2799">
                <a:solidFill>
                  <a:srgbClr val="000000"/>
                </a:solidFill>
                <a:latin typeface="Montserrat Classic"/>
              </a:rPr>
              <a:t> iMachine Learning is a subset of artificial intelligence that enables systems to automatically learn and improve from experience without being explicitly programmed.</a:t>
            </a:r>
          </a:p>
        </p:txBody>
      </p:sp>
      <p:sp>
        <p:nvSpPr>
          <p:cNvPr name="TextBox 6" id="6"/>
          <p:cNvSpPr txBox="true"/>
          <p:nvPr/>
        </p:nvSpPr>
        <p:spPr>
          <a:xfrm rot="0">
            <a:off x="1584164" y="2184398"/>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What is Machine Learning?</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6591" y="3459137"/>
            <a:ext cx="9767143" cy="363664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00000"/>
                </a:solidFill>
                <a:latin typeface="Montserrat Classic"/>
              </a:rPr>
              <a:t>Leveraging machine learning for personalized relationships</a:t>
            </a:r>
          </a:p>
          <a:p>
            <a:pPr marL="604519" indent="-302260" lvl="1">
              <a:lnSpc>
                <a:spcPts val="4199"/>
              </a:lnSpc>
              <a:buFont typeface="Arial"/>
              <a:buChar char="•"/>
            </a:pPr>
            <a:r>
              <a:rPr lang="en-US" sz="2799">
                <a:solidFill>
                  <a:srgbClr val="000000"/>
                </a:solidFill>
                <a:latin typeface="Montserrat Classic"/>
              </a:rPr>
              <a:t>Foc</a:t>
            </a:r>
            <a:r>
              <a:rPr lang="en-US" sz="2799">
                <a:solidFill>
                  <a:srgbClr val="000000"/>
                </a:solidFill>
                <a:latin typeface="Montserrat Classic"/>
              </a:rPr>
              <a:t>u</a:t>
            </a:r>
            <a:r>
              <a:rPr lang="en-US" sz="2799">
                <a:solidFill>
                  <a:srgbClr val="000000"/>
                </a:solidFill>
                <a:latin typeface="Montserrat Classic"/>
              </a:rPr>
              <a:t>s</a:t>
            </a:r>
            <a:r>
              <a:rPr lang="en-US" sz="2799">
                <a:solidFill>
                  <a:srgbClr val="000000"/>
                </a:solidFill>
                <a:latin typeface="Montserrat Classic"/>
              </a:rPr>
              <a:t> o</a:t>
            </a:r>
            <a:r>
              <a:rPr lang="en-US" sz="2799">
                <a:solidFill>
                  <a:srgbClr val="000000"/>
                </a:solidFill>
                <a:latin typeface="Montserrat Classic"/>
              </a:rPr>
              <a:t>n customer behavior: Products, </a:t>
            </a:r>
          </a:p>
          <a:p>
            <a:pPr>
              <a:lnSpc>
                <a:spcPts val="4199"/>
              </a:lnSpc>
            </a:pPr>
            <a:r>
              <a:rPr lang="en-US" sz="2799">
                <a:solidFill>
                  <a:srgbClr val="000000"/>
                </a:solidFill>
                <a:latin typeface="Montserrat Classic"/>
              </a:rPr>
              <a:t>       </a:t>
            </a:r>
            <a:r>
              <a:rPr lang="en-US" sz="2799">
                <a:solidFill>
                  <a:srgbClr val="000000"/>
                </a:solidFill>
                <a:latin typeface="Montserrat Classic"/>
              </a:rPr>
              <a:t>return rate, spending</a:t>
            </a:r>
          </a:p>
          <a:p>
            <a:pPr marL="604519" indent="-302260" lvl="1">
              <a:lnSpc>
                <a:spcPts val="4199"/>
              </a:lnSpc>
              <a:buFont typeface="Arial"/>
              <a:buChar char="•"/>
            </a:pPr>
            <a:r>
              <a:rPr lang="en-US" sz="2799">
                <a:solidFill>
                  <a:srgbClr val="000000"/>
                </a:solidFill>
                <a:latin typeface="Montserrat Classic"/>
              </a:rPr>
              <a:t>Objective: Tailor strategies based on distinct customer segments</a:t>
            </a:r>
          </a:p>
          <a:p>
            <a:pPr marL="0" indent="0" lvl="0">
              <a:lnSpc>
                <a:spcPts val="4199"/>
              </a:lnSpc>
              <a:spcBef>
                <a:spcPct val="0"/>
              </a:spcBef>
            </a:pPr>
          </a:p>
        </p:txBody>
      </p:sp>
      <p:sp>
        <p:nvSpPr>
          <p:cNvPr name="TextBox 6" id="6"/>
          <p:cNvSpPr txBox="true"/>
          <p:nvPr/>
        </p:nvSpPr>
        <p:spPr>
          <a:xfrm rot="0">
            <a:off x="409848" y="634302"/>
            <a:ext cx="8357965"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Customer Segmentation with K-Means</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4985" y="2166858"/>
            <a:ext cx="8686773" cy="7303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In our quest for maximizing customer engagement and satisfaction, we pose a fundamental question: Can the customer base be effectively grouped? The solution lies in the strategic application of customer segmentation through behavioral analysis. By delving into crucial aspects such as the number of products ordered, return rate, and spending habits, we aim to tailor relationships and experiences for each customer segment. This business case underscores the significance of understanding and leveraging customer behavior to foster customized relationships, ultimately enhancing overall business performance.</a:t>
            </a:r>
          </a:p>
        </p:txBody>
      </p:sp>
      <p:sp>
        <p:nvSpPr>
          <p:cNvPr name="TextBox 6" id="6"/>
          <p:cNvSpPr txBox="true"/>
          <p:nvPr/>
        </p:nvSpPr>
        <p:spPr>
          <a:xfrm rot="0">
            <a:off x="174985" y="551180"/>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Business Case</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4985" y="2166858"/>
            <a:ext cx="8686773" cy="729424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00000"/>
                </a:solidFill>
                <a:latin typeface="Montserrat Classic"/>
              </a:rPr>
              <a:t>25,000 Unique Customers</a:t>
            </a:r>
          </a:p>
          <a:p>
            <a:pPr marL="1209039" indent="-403013" lvl="2">
              <a:lnSpc>
                <a:spcPts val="4199"/>
              </a:lnSpc>
              <a:buFont typeface="Arial"/>
              <a:buChar char="⚬"/>
            </a:pPr>
            <a:r>
              <a:rPr lang="en-US" sz="2799">
                <a:solidFill>
                  <a:srgbClr val="000000"/>
                </a:solidFill>
                <a:latin typeface="Montserrat Classic"/>
              </a:rPr>
              <a:t>Dataset includes a diverse range of 25,000 individual customers.</a:t>
            </a:r>
          </a:p>
          <a:p>
            <a:pPr marL="604519" indent="-302260" lvl="1">
              <a:lnSpc>
                <a:spcPts val="4199"/>
              </a:lnSpc>
              <a:buFont typeface="Arial"/>
              <a:buChar char="•"/>
            </a:pPr>
            <a:r>
              <a:rPr lang="en-US" sz="2799">
                <a:solidFill>
                  <a:srgbClr val="000000"/>
                </a:solidFill>
                <a:latin typeface="Montserrat Classic"/>
              </a:rPr>
              <a:t>Features</a:t>
            </a:r>
          </a:p>
          <a:p>
            <a:pPr marL="1209039" indent="-403013" lvl="2">
              <a:lnSpc>
                <a:spcPts val="4199"/>
              </a:lnSpc>
              <a:buFont typeface="Arial"/>
              <a:buChar char="⚬"/>
            </a:pPr>
            <a:r>
              <a:rPr lang="en-US" sz="2799">
                <a:solidFill>
                  <a:srgbClr val="000000"/>
                </a:solidFill>
                <a:latin typeface="Montserrat Classic"/>
              </a:rPr>
              <a:t>Key Features Considered:</a:t>
            </a:r>
          </a:p>
          <a:p>
            <a:pPr marL="1813558" indent="-453390" lvl="3">
              <a:lnSpc>
                <a:spcPts val="4199"/>
              </a:lnSpc>
              <a:buFont typeface="Arial"/>
              <a:buChar char="￭"/>
            </a:pPr>
            <a:r>
              <a:rPr lang="en-US" sz="2799">
                <a:solidFill>
                  <a:srgbClr val="000000"/>
                </a:solidFill>
                <a:latin typeface="Montserrat Classic"/>
              </a:rPr>
              <a:t>Products Ordered</a:t>
            </a:r>
          </a:p>
          <a:p>
            <a:pPr marL="1813558" indent="-453390" lvl="3">
              <a:lnSpc>
                <a:spcPts val="4199"/>
              </a:lnSpc>
              <a:buFont typeface="Arial"/>
              <a:buChar char="￭"/>
            </a:pPr>
            <a:r>
              <a:rPr lang="en-US" sz="2799">
                <a:solidFill>
                  <a:srgbClr val="000000"/>
                </a:solidFill>
                <a:latin typeface="Montserrat Classic"/>
              </a:rPr>
              <a:t>Return Rate</a:t>
            </a:r>
          </a:p>
          <a:p>
            <a:pPr marL="1813558" indent="-453390" lvl="3">
              <a:lnSpc>
                <a:spcPts val="4199"/>
              </a:lnSpc>
              <a:buFont typeface="Arial"/>
              <a:buChar char="￭"/>
            </a:pPr>
            <a:r>
              <a:rPr lang="en-US" sz="2799">
                <a:solidFill>
                  <a:srgbClr val="000000"/>
                </a:solidFill>
                <a:latin typeface="Montserrat Classic"/>
              </a:rPr>
              <a:t>Total Spending</a:t>
            </a:r>
          </a:p>
          <a:p>
            <a:pPr marL="582930" indent="-291465" lvl="1">
              <a:lnSpc>
                <a:spcPts val="4050"/>
              </a:lnSpc>
              <a:buFont typeface="Arial"/>
              <a:buChar char="•"/>
            </a:pPr>
            <a:r>
              <a:rPr lang="en-US" sz="2700">
                <a:solidFill>
                  <a:srgbClr val="000000"/>
                </a:solidFill>
                <a:latin typeface="Montserrat Classic"/>
              </a:rPr>
              <a:t>Preparation for Visualization and Explainability</a:t>
            </a:r>
          </a:p>
          <a:p>
            <a:pPr marL="1209039" indent="-403013" lvl="2">
              <a:lnSpc>
                <a:spcPts val="4199"/>
              </a:lnSpc>
              <a:buFont typeface="Arial"/>
              <a:buChar char="⚬"/>
            </a:pPr>
            <a:r>
              <a:rPr lang="en-US" sz="2799">
                <a:solidFill>
                  <a:srgbClr val="000000"/>
                </a:solidFill>
                <a:latin typeface="Montserrat Classic"/>
              </a:rPr>
              <a:t>Calculated features essential for segmentation.</a:t>
            </a:r>
          </a:p>
          <a:p>
            <a:pPr algn="l" marL="1209039" indent="-403013" lvl="2">
              <a:lnSpc>
                <a:spcPts val="4199"/>
              </a:lnSpc>
              <a:spcBef>
                <a:spcPct val="0"/>
              </a:spcBef>
              <a:buFont typeface="Arial"/>
              <a:buChar char="⚬"/>
            </a:pPr>
            <a:r>
              <a:rPr lang="en-US" sz="2799">
                <a:solidFill>
                  <a:srgbClr val="000000"/>
                </a:solidFill>
                <a:latin typeface="Montserrat Classic"/>
              </a:rPr>
              <a:t>Sets the groundwork for effective visualization and algorithm explainability.</a:t>
            </a:r>
          </a:p>
          <a:p>
            <a:pPr algn="l" marL="0" indent="0" lvl="0">
              <a:lnSpc>
                <a:spcPts val="4199"/>
              </a:lnSpc>
              <a:spcBef>
                <a:spcPct val="0"/>
              </a:spcBef>
            </a:pPr>
          </a:p>
        </p:txBody>
      </p:sp>
      <p:sp>
        <p:nvSpPr>
          <p:cNvPr name="TextBox 6" id="6"/>
          <p:cNvSpPr txBox="true"/>
          <p:nvPr/>
        </p:nvSpPr>
        <p:spPr>
          <a:xfrm rot="0">
            <a:off x="174985" y="551180"/>
            <a:ext cx="6118937" cy="2107566"/>
          </a:xfrm>
          <a:prstGeom prst="rect">
            <a:avLst/>
          </a:prstGeom>
        </p:spPr>
        <p:txBody>
          <a:bodyPr anchor="t" rtlCol="false" tIns="0" lIns="0" bIns="0" rIns="0">
            <a:spAutoFit/>
          </a:bodyPr>
          <a:lstStyle/>
          <a:p>
            <a:pPr>
              <a:lnSpc>
                <a:spcPts val="8080"/>
              </a:lnSpc>
            </a:pPr>
            <a:r>
              <a:rPr lang="en-US" sz="8000">
                <a:solidFill>
                  <a:srgbClr val="000000"/>
                </a:solidFill>
                <a:latin typeface="Bebas Neue Bold"/>
              </a:rPr>
              <a:t>Data Preparation</a:t>
            </a:r>
          </a:p>
          <a:p>
            <a:pPr marL="0" indent="0" lvl="0">
              <a:lnSpc>
                <a:spcPts val="8080"/>
              </a:lnSpc>
            </a:pP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4985" y="2166858"/>
            <a:ext cx="8686773" cy="729424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00000"/>
                </a:solidFill>
                <a:latin typeface="Montserrat Classic"/>
              </a:rPr>
              <a:t>25,000 Unique Customers</a:t>
            </a:r>
          </a:p>
          <a:p>
            <a:pPr marL="1209039" indent="-403013" lvl="2">
              <a:lnSpc>
                <a:spcPts val="4199"/>
              </a:lnSpc>
              <a:buFont typeface="Arial"/>
              <a:buChar char="⚬"/>
            </a:pPr>
            <a:r>
              <a:rPr lang="en-US" sz="2799">
                <a:solidFill>
                  <a:srgbClr val="000000"/>
                </a:solidFill>
                <a:latin typeface="Montserrat Classic"/>
              </a:rPr>
              <a:t>Dataset includes a diverse range of 25,000 individual customers.</a:t>
            </a:r>
          </a:p>
          <a:p>
            <a:pPr marL="604519" indent="-302260" lvl="1">
              <a:lnSpc>
                <a:spcPts val="4199"/>
              </a:lnSpc>
              <a:buFont typeface="Arial"/>
              <a:buChar char="•"/>
            </a:pPr>
            <a:r>
              <a:rPr lang="en-US" sz="2799">
                <a:solidFill>
                  <a:srgbClr val="000000"/>
                </a:solidFill>
                <a:latin typeface="Montserrat Classic"/>
              </a:rPr>
              <a:t>Features</a:t>
            </a:r>
          </a:p>
          <a:p>
            <a:pPr marL="1209039" indent="-403013" lvl="2">
              <a:lnSpc>
                <a:spcPts val="4199"/>
              </a:lnSpc>
              <a:buFont typeface="Arial"/>
              <a:buChar char="⚬"/>
            </a:pPr>
            <a:r>
              <a:rPr lang="en-US" sz="2799">
                <a:solidFill>
                  <a:srgbClr val="000000"/>
                </a:solidFill>
                <a:latin typeface="Montserrat Classic"/>
              </a:rPr>
              <a:t>Key Features Considered:</a:t>
            </a:r>
          </a:p>
          <a:p>
            <a:pPr marL="1813558" indent="-453390" lvl="3">
              <a:lnSpc>
                <a:spcPts val="4199"/>
              </a:lnSpc>
              <a:buFont typeface="Arial"/>
              <a:buChar char="￭"/>
            </a:pPr>
            <a:r>
              <a:rPr lang="en-US" sz="2799">
                <a:solidFill>
                  <a:srgbClr val="000000"/>
                </a:solidFill>
                <a:latin typeface="Montserrat Classic"/>
              </a:rPr>
              <a:t>Products Ordered</a:t>
            </a:r>
          </a:p>
          <a:p>
            <a:pPr marL="1813558" indent="-453390" lvl="3">
              <a:lnSpc>
                <a:spcPts val="4199"/>
              </a:lnSpc>
              <a:buFont typeface="Arial"/>
              <a:buChar char="￭"/>
            </a:pPr>
            <a:r>
              <a:rPr lang="en-US" sz="2799">
                <a:solidFill>
                  <a:srgbClr val="000000"/>
                </a:solidFill>
                <a:latin typeface="Montserrat Classic"/>
              </a:rPr>
              <a:t>Return Rate</a:t>
            </a:r>
          </a:p>
          <a:p>
            <a:pPr marL="1813558" indent="-453390" lvl="3">
              <a:lnSpc>
                <a:spcPts val="4199"/>
              </a:lnSpc>
              <a:buFont typeface="Arial"/>
              <a:buChar char="￭"/>
            </a:pPr>
            <a:r>
              <a:rPr lang="en-US" sz="2799">
                <a:solidFill>
                  <a:srgbClr val="000000"/>
                </a:solidFill>
                <a:latin typeface="Montserrat Classic"/>
              </a:rPr>
              <a:t>Total Spending</a:t>
            </a:r>
          </a:p>
          <a:p>
            <a:pPr marL="582930" indent="-291465" lvl="1">
              <a:lnSpc>
                <a:spcPts val="4050"/>
              </a:lnSpc>
              <a:buFont typeface="Arial"/>
              <a:buChar char="•"/>
            </a:pPr>
            <a:r>
              <a:rPr lang="en-US" sz="2700">
                <a:solidFill>
                  <a:srgbClr val="000000"/>
                </a:solidFill>
                <a:latin typeface="Montserrat Classic"/>
              </a:rPr>
              <a:t>Preparation for Visualization and Explainability</a:t>
            </a:r>
          </a:p>
          <a:p>
            <a:pPr marL="1209039" indent="-403013" lvl="2">
              <a:lnSpc>
                <a:spcPts val="4199"/>
              </a:lnSpc>
              <a:buFont typeface="Arial"/>
              <a:buChar char="⚬"/>
            </a:pPr>
            <a:r>
              <a:rPr lang="en-US" sz="2799">
                <a:solidFill>
                  <a:srgbClr val="000000"/>
                </a:solidFill>
                <a:latin typeface="Montserrat Classic"/>
              </a:rPr>
              <a:t>Calculated features essential for segmentation.</a:t>
            </a:r>
          </a:p>
          <a:p>
            <a:pPr algn="l" marL="1209039" indent="-403013" lvl="2">
              <a:lnSpc>
                <a:spcPts val="4199"/>
              </a:lnSpc>
              <a:spcBef>
                <a:spcPct val="0"/>
              </a:spcBef>
              <a:buFont typeface="Arial"/>
              <a:buChar char="⚬"/>
            </a:pPr>
            <a:r>
              <a:rPr lang="en-US" sz="2799">
                <a:solidFill>
                  <a:srgbClr val="000000"/>
                </a:solidFill>
                <a:latin typeface="Montserrat Classic"/>
              </a:rPr>
              <a:t>Sets the groundwork for effective visualization and algorithm explainability.</a:t>
            </a:r>
          </a:p>
          <a:p>
            <a:pPr algn="l" marL="0" indent="0" lvl="0">
              <a:lnSpc>
                <a:spcPts val="4199"/>
              </a:lnSpc>
              <a:spcBef>
                <a:spcPct val="0"/>
              </a:spcBef>
            </a:pPr>
          </a:p>
        </p:txBody>
      </p:sp>
      <p:sp>
        <p:nvSpPr>
          <p:cNvPr name="TextBox 6" id="6"/>
          <p:cNvSpPr txBox="true"/>
          <p:nvPr/>
        </p:nvSpPr>
        <p:spPr>
          <a:xfrm rot="0">
            <a:off x="174985" y="551180"/>
            <a:ext cx="6118937" cy="2107566"/>
          </a:xfrm>
          <a:prstGeom prst="rect">
            <a:avLst/>
          </a:prstGeom>
        </p:spPr>
        <p:txBody>
          <a:bodyPr anchor="t" rtlCol="false" tIns="0" lIns="0" bIns="0" rIns="0">
            <a:spAutoFit/>
          </a:bodyPr>
          <a:lstStyle/>
          <a:p>
            <a:pPr>
              <a:lnSpc>
                <a:spcPts val="8080"/>
              </a:lnSpc>
            </a:pPr>
            <a:r>
              <a:rPr lang="en-US" sz="8000">
                <a:solidFill>
                  <a:srgbClr val="000000"/>
                </a:solidFill>
                <a:latin typeface="Bebas Neue Bold"/>
              </a:rPr>
              <a:t>Data Preparation</a:t>
            </a:r>
          </a:p>
          <a:p>
            <a:pPr marL="0" indent="0" lvl="0">
              <a:lnSpc>
                <a:spcPts val="8080"/>
              </a:lnSpc>
            </a:pP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01536" y="3687501"/>
            <a:ext cx="3451574" cy="5435197"/>
            <a:chOff x="0" y="0"/>
            <a:chExt cx="909057" cy="1431492"/>
          </a:xfrm>
        </p:grpSpPr>
        <p:sp>
          <p:nvSpPr>
            <p:cNvPr name="Freeform 3" id="3"/>
            <p:cNvSpPr/>
            <p:nvPr/>
          </p:nvSpPr>
          <p:spPr>
            <a:xfrm flipH="false" flipV="false" rot="0">
              <a:off x="0" y="0"/>
              <a:ext cx="909057" cy="1431492"/>
            </a:xfrm>
            <a:custGeom>
              <a:avLst/>
              <a:gdLst/>
              <a:ahLst/>
              <a:cxnLst/>
              <a:rect r="r" b="b" t="t" l="l"/>
              <a:pathLst>
                <a:path h="1431492" w="909057">
                  <a:moveTo>
                    <a:pt x="76262" y="0"/>
                  </a:moveTo>
                  <a:lnTo>
                    <a:pt x="832794" y="0"/>
                  </a:lnTo>
                  <a:cubicBezTo>
                    <a:pt x="874913" y="0"/>
                    <a:pt x="909057" y="34144"/>
                    <a:pt x="909057" y="76262"/>
                  </a:cubicBezTo>
                  <a:lnTo>
                    <a:pt x="909057" y="1355230"/>
                  </a:lnTo>
                  <a:cubicBezTo>
                    <a:pt x="909057" y="1397349"/>
                    <a:pt x="874913" y="1431492"/>
                    <a:pt x="832794" y="1431492"/>
                  </a:cubicBezTo>
                  <a:lnTo>
                    <a:pt x="76262" y="1431492"/>
                  </a:lnTo>
                  <a:cubicBezTo>
                    <a:pt x="34144" y="1431492"/>
                    <a:pt x="0" y="1397349"/>
                    <a:pt x="0" y="135523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909057" cy="14695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335765" y="3687501"/>
            <a:ext cx="3451574" cy="5435197"/>
            <a:chOff x="0" y="0"/>
            <a:chExt cx="909057" cy="1431492"/>
          </a:xfrm>
        </p:grpSpPr>
        <p:sp>
          <p:nvSpPr>
            <p:cNvPr name="Freeform 6" id="6"/>
            <p:cNvSpPr/>
            <p:nvPr/>
          </p:nvSpPr>
          <p:spPr>
            <a:xfrm flipH="false" flipV="false" rot="0">
              <a:off x="0" y="0"/>
              <a:ext cx="909057" cy="1431492"/>
            </a:xfrm>
            <a:custGeom>
              <a:avLst/>
              <a:gdLst/>
              <a:ahLst/>
              <a:cxnLst/>
              <a:rect r="r" b="b" t="t" l="l"/>
              <a:pathLst>
                <a:path h="1431492" w="909057">
                  <a:moveTo>
                    <a:pt x="76262" y="0"/>
                  </a:moveTo>
                  <a:lnTo>
                    <a:pt x="832794" y="0"/>
                  </a:lnTo>
                  <a:cubicBezTo>
                    <a:pt x="874913" y="0"/>
                    <a:pt x="909057" y="34144"/>
                    <a:pt x="909057" y="76262"/>
                  </a:cubicBezTo>
                  <a:lnTo>
                    <a:pt x="909057" y="1355230"/>
                  </a:lnTo>
                  <a:cubicBezTo>
                    <a:pt x="909057" y="1397349"/>
                    <a:pt x="874913" y="1431492"/>
                    <a:pt x="832794" y="1431492"/>
                  </a:cubicBezTo>
                  <a:lnTo>
                    <a:pt x="76262" y="1431492"/>
                  </a:lnTo>
                  <a:cubicBezTo>
                    <a:pt x="34144" y="1431492"/>
                    <a:pt x="0" y="1397349"/>
                    <a:pt x="0" y="135523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909057" cy="14695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3202879" y="3687501"/>
            <a:ext cx="3451574" cy="5435197"/>
            <a:chOff x="0" y="0"/>
            <a:chExt cx="909057" cy="1431492"/>
          </a:xfrm>
        </p:grpSpPr>
        <p:sp>
          <p:nvSpPr>
            <p:cNvPr name="Freeform 9" id="9"/>
            <p:cNvSpPr/>
            <p:nvPr/>
          </p:nvSpPr>
          <p:spPr>
            <a:xfrm flipH="false" flipV="false" rot="0">
              <a:off x="0" y="0"/>
              <a:ext cx="909057" cy="1431492"/>
            </a:xfrm>
            <a:custGeom>
              <a:avLst/>
              <a:gdLst/>
              <a:ahLst/>
              <a:cxnLst/>
              <a:rect r="r" b="b" t="t" l="l"/>
              <a:pathLst>
                <a:path h="1431492" w="909057">
                  <a:moveTo>
                    <a:pt x="76262" y="0"/>
                  </a:moveTo>
                  <a:lnTo>
                    <a:pt x="832794" y="0"/>
                  </a:lnTo>
                  <a:cubicBezTo>
                    <a:pt x="874913" y="0"/>
                    <a:pt x="909057" y="34144"/>
                    <a:pt x="909057" y="76262"/>
                  </a:cubicBezTo>
                  <a:lnTo>
                    <a:pt x="909057" y="1355230"/>
                  </a:lnTo>
                  <a:cubicBezTo>
                    <a:pt x="909057" y="1397349"/>
                    <a:pt x="874913" y="1431492"/>
                    <a:pt x="832794" y="1431492"/>
                  </a:cubicBezTo>
                  <a:lnTo>
                    <a:pt x="76262" y="1431492"/>
                  </a:lnTo>
                  <a:cubicBezTo>
                    <a:pt x="34144" y="1431492"/>
                    <a:pt x="0" y="1397349"/>
                    <a:pt x="0" y="135523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0" id="10"/>
            <p:cNvSpPr txBox="true"/>
            <p:nvPr/>
          </p:nvSpPr>
          <p:spPr>
            <a:xfrm>
              <a:off x="0" y="-38100"/>
              <a:ext cx="909057" cy="14695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5468650" y="3687501"/>
            <a:ext cx="3451574" cy="5435197"/>
            <a:chOff x="0" y="0"/>
            <a:chExt cx="909057" cy="1431492"/>
          </a:xfrm>
        </p:grpSpPr>
        <p:sp>
          <p:nvSpPr>
            <p:cNvPr name="Freeform 12" id="12"/>
            <p:cNvSpPr/>
            <p:nvPr/>
          </p:nvSpPr>
          <p:spPr>
            <a:xfrm flipH="false" flipV="false" rot="0">
              <a:off x="0" y="0"/>
              <a:ext cx="909057" cy="1431492"/>
            </a:xfrm>
            <a:custGeom>
              <a:avLst/>
              <a:gdLst/>
              <a:ahLst/>
              <a:cxnLst/>
              <a:rect r="r" b="b" t="t" l="l"/>
              <a:pathLst>
                <a:path h="1431492" w="909057">
                  <a:moveTo>
                    <a:pt x="76262" y="0"/>
                  </a:moveTo>
                  <a:lnTo>
                    <a:pt x="832794" y="0"/>
                  </a:lnTo>
                  <a:cubicBezTo>
                    <a:pt x="874913" y="0"/>
                    <a:pt x="909057" y="34144"/>
                    <a:pt x="909057" y="76262"/>
                  </a:cubicBezTo>
                  <a:lnTo>
                    <a:pt x="909057" y="1355230"/>
                  </a:lnTo>
                  <a:cubicBezTo>
                    <a:pt x="909057" y="1397349"/>
                    <a:pt x="874913" y="1431492"/>
                    <a:pt x="832794" y="1431492"/>
                  </a:cubicBezTo>
                  <a:lnTo>
                    <a:pt x="76262" y="1431492"/>
                  </a:lnTo>
                  <a:cubicBezTo>
                    <a:pt x="34144" y="1431492"/>
                    <a:pt x="0" y="1397349"/>
                    <a:pt x="0" y="1355230"/>
                  </a:cubicBezTo>
                  <a:lnTo>
                    <a:pt x="0" y="76262"/>
                  </a:lnTo>
                  <a:cubicBezTo>
                    <a:pt x="0" y="34144"/>
                    <a:pt x="34144" y="0"/>
                    <a:pt x="76262" y="0"/>
                  </a:cubicBezTo>
                  <a:close/>
                </a:path>
              </a:pathLst>
            </a:custGeom>
            <a:solidFill>
              <a:srgbClr val="CADDFF"/>
            </a:solidFill>
            <a:ln w="19050" cap="rnd">
              <a:solidFill>
                <a:srgbClr val="000000"/>
              </a:solidFill>
              <a:prstDash val="solid"/>
              <a:round/>
            </a:ln>
          </p:spPr>
        </p:sp>
        <p:sp>
          <p:nvSpPr>
            <p:cNvPr name="TextBox 13" id="13"/>
            <p:cNvSpPr txBox="true"/>
            <p:nvPr/>
          </p:nvSpPr>
          <p:spPr>
            <a:xfrm>
              <a:off x="0" y="-38100"/>
              <a:ext cx="909057" cy="146959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1991868" y="3786473"/>
            <a:ext cx="2657633" cy="9074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Initialization</a:t>
            </a:r>
          </a:p>
          <a:p>
            <a:pPr algn="ctr" marL="0" indent="0" lvl="0">
              <a:lnSpc>
                <a:spcPts val="3639"/>
              </a:lnSpc>
              <a:spcBef>
                <a:spcPct val="0"/>
              </a:spcBef>
            </a:pPr>
          </a:p>
        </p:txBody>
      </p:sp>
      <p:sp>
        <p:nvSpPr>
          <p:cNvPr name="TextBox 15" id="15"/>
          <p:cNvSpPr txBox="true"/>
          <p:nvPr/>
        </p:nvSpPr>
        <p:spPr>
          <a:xfrm rot="0">
            <a:off x="1781703" y="4825968"/>
            <a:ext cx="3058297" cy="3577590"/>
          </a:xfrm>
          <a:prstGeom prst="rect">
            <a:avLst/>
          </a:prstGeom>
        </p:spPr>
        <p:txBody>
          <a:bodyPr anchor="t" rtlCol="false" tIns="0" lIns="0" bIns="0" rIns="0">
            <a:spAutoFit/>
          </a:bodyPr>
          <a:lstStyle/>
          <a:p>
            <a:pPr marL="453390" indent="-226695" lvl="1">
              <a:lnSpc>
                <a:spcPts val="3150"/>
              </a:lnSpc>
              <a:buFont typeface="Arial"/>
              <a:buChar char="•"/>
            </a:pPr>
            <a:r>
              <a:rPr lang="en-US" sz="2100">
                <a:solidFill>
                  <a:srgbClr val="000000"/>
                </a:solidFill>
                <a:latin typeface="Montserrat"/>
              </a:rPr>
              <a:t>Random or smart initialization of centroids (cluster centers).</a:t>
            </a:r>
          </a:p>
          <a:p>
            <a:pPr marL="453390" indent="-226695" lvl="1">
              <a:lnSpc>
                <a:spcPts val="3150"/>
              </a:lnSpc>
              <a:buFont typeface="Arial"/>
              <a:buChar char="•"/>
            </a:pPr>
            <a:r>
              <a:rPr lang="en-US" sz="2100">
                <a:solidFill>
                  <a:srgbClr val="000000"/>
                </a:solidFill>
                <a:latin typeface="Montserrat"/>
              </a:rPr>
              <a:t>Crucial for the convergence and effectiveness of the algorithm.</a:t>
            </a:r>
          </a:p>
          <a:p>
            <a:pPr marL="0" indent="0" lvl="0">
              <a:lnSpc>
                <a:spcPts val="3150"/>
              </a:lnSpc>
              <a:spcBef>
                <a:spcPct val="0"/>
              </a:spcBef>
            </a:pPr>
          </a:p>
        </p:txBody>
      </p:sp>
      <p:sp>
        <p:nvSpPr>
          <p:cNvPr name="TextBox 16" id="16"/>
          <p:cNvSpPr txBox="true"/>
          <p:nvPr/>
        </p:nvSpPr>
        <p:spPr>
          <a:xfrm rot="0">
            <a:off x="9529825" y="3786473"/>
            <a:ext cx="3044404" cy="13646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Center Movement</a:t>
            </a:r>
          </a:p>
          <a:p>
            <a:pPr algn="ctr" marL="0" indent="0" lvl="0">
              <a:lnSpc>
                <a:spcPts val="3639"/>
              </a:lnSpc>
              <a:spcBef>
                <a:spcPct val="0"/>
              </a:spcBef>
            </a:pPr>
          </a:p>
        </p:txBody>
      </p:sp>
      <p:sp>
        <p:nvSpPr>
          <p:cNvPr name="TextBox 17" id="17"/>
          <p:cNvSpPr txBox="true"/>
          <p:nvPr/>
        </p:nvSpPr>
        <p:spPr>
          <a:xfrm rot="0">
            <a:off x="9529825" y="4825968"/>
            <a:ext cx="3044404" cy="3977640"/>
          </a:xfrm>
          <a:prstGeom prst="rect">
            <a:avLst/>
          </a:prstGeom>
        </p:spPr>
        <p:txBody>
          <a:bodyPr anchor="t" rtlCol="false" tIns="0" lIns="0" bIns="0" rIns="0">
            <a:spAutoFit/>
          </a:bodyPr>
          <a:lstStyle/>
          <a:p>
            <a:pPr marL="453390" indent="-226695" lvl="1">
              <a:lnSpc>
                <a:spcPts val="3150"/>
              </a:lnSpc>
              <a:buFont typeface="Arial"/>
              <a:buChar char="•"/>
            </a:pPr>
            <a:r>
              <a:rPr lang="en-US" sz="2100">
                <a:solidFill>
                  <a:srgbClr val="000000"/>
                </a:solidFill>
                <a:latin typeface="Montserrat"/>
              </a:rPr>
              <a:t>Centroids move to the average of all points in the cluster.</a:t>
            </a:r>
          </a:p>
          <a:p>
            <a:pPr marL="453390" indent="-226695" lvl="1">
              <a:lnSpc>
                <a:spcPts val="3150"/>
              </a:lnSpc>
              <a:spcBef>
                <a:spcPct val="0"/>
              </a:spcBef>
              <a:buFont typeface="Arial"/>
              <a:buChar char="•"/>
            </a:pPr>
            <a:r>
              <a:rPr lang="en-US" sz="2100">
                <a:solidFill>
                  <a:srgbClr val="000000"/>
                </a:solidFill>
                <a:latin typeface="Montserrat"/>
              </a:rPr>
              <a:t>Iterative process, repeating assignment and movement until convergence.</a:t>
            </a:r>
          </a:p>
          <a:p>
            <a:pPr marL="0" indent="0" lvl="0">
              <a:lnSpc>
                <a:spcPts val="3150"/>
              </a:lnSpc>
              <a:spcBef>
                <a:spcPct val="0"/>
              </a:spcBef>
            </a:pPr>
          </a:p>
        </p:txBody>
      </p:sp>
      <p:sp>
        <p:nvSpPr>
          <p:cNvPr name="TextBox 18" id="18"/>
          <p:cNvSpPr txBox="true"/>
          <p:nvPr/>
        </p:nvSpPr>
        <p:spPr>
          <a:xfrm rot="0">
            <a:off x="13596964" y="3795998"/>
            <a:ext cx="2657633" cy="1289050"/>
          </a:xfrm>
          <a:prstGeom prst="rect">
            <a:avLst/>
          </a:prstGeom>
        </p:spPr>
        <p:txBody>
          <a:bodyPr anchor="t" rtlCol="false" tIns="0" lIns="0" bIns="0" rIns="0">
            <a:spAutoFit/>
          </a:bodyPr>
          <a:lstStyle/>
          <a:p>
            <a:pPr algn="ctr">
              <a:lnSpc>
                <a:spcPts val="2599"/>
              </a:lnSpc>
            </a:pPr>
            <a:r>
              <a:rPr lang="en-US" sz="1999">
                <a:solidFill>
                  <a:srgbClr val="000000"/>
                </a:solidFill>
                <a:latin typeface="Montserrat Classic Bold"/>
              </a:rPr>
              <a:t>Hyperparameter Tuning: Selecting Optimal Clusters (k)</a:t>
            </a:r>
          </a:p>
          <a:p>
            <a:pPr algn="ctr" marL="0" indent="0" lvl="0">
              <a:lnSpc>
                <a:spcPts val="2599"/>
              </a:lnSpc>
              <a:spcBef>
                <a:spcPct val="0"/>
              </a:spcBef>
            </a:pPr>
          </a:p>
        </p:txBody>
      </p:sp>
      <p:sp>
        <p:nvSpPr>
          <p:cNvPr name="TextBox 19" id="19"/>
          <p:cNvSpPr txBox="true"/>
          <p:nvPr/>
        </p:nvSpPr>
        <p:spPr>
          <a:xfrm rot="0">
            <a:off x="13514295" y="5466429"/>
            <a:ext cx="2828743" cy="3177540"/>
          </a:xfrm>
          <a:prstGeom prst="rect">
            <a:avLst/>
          </a:prstGeom>
        </p:spPr>
        <p:txBody>
          <a:bodyPr anchor="t" rtlCol="false" tIns="0" lIns="0" bIns="0" rIns="0">
            <a:spAutoFit/>
          </a:bodyPr>
          <a:lstStyle/>
          <a:p>
            <a:pPr algn="just" marL="453390" indent="-226695" lvl="1">
              <a:lnSpc>
                <a:spcPts val="3150"/>
              </a:lnSpc>
              <a:buFont typeface="Arial"/>
              <a:buChar char="•"/>
            </a:pPr>
            <a:r>
              <a:rPr lang="en-US" sz="2100">
                <a:solidFill>
                  <a:srgbClr val="000000"/>
                </a:solidFill>
                <a:latin typeface="Montserrat"/>
              </a:rPr>
              <a:t>Determining the number of clusters is crucial.</a:t>
            </a:r>
          </a:p>
          <a:p>
            <a:pPr algn="just" marL="453390" indent="-226695" lvl="1">
              <a:lnSpc>
                <a:spcPts val="3150"/>
              </a:lnSpc>
              <a:spcBef>
                <a:spcPct val="0"/>
              </a:spcBef>
              <a:buFont typeface="Arial"/>
              <a:buChar char="•"/>
            </a:pPr>
            <a:r>
              <a:rPr lang="en-US" sz="2100">
                <a:solidFill>
                  <a:srgbClr val="000000"/>
                </a:solidFill>
                <a:latin typeface="Montserrat"/>
              </a:rPr>
              <a:t>Utilizes the elbow method to find the optimal value for k.</a:t>
            </a:r>
          </a:p>
          <a:p>
            <a:pPr algn="just" marL="0" indent="0" lvl="0">
              <a:lnSpc>
                <a:spcPts val="3150"/>
              </a:lnSpc>
              <a:spcBef>
                <a:spcPct val="0"/>
              </a:spcBef>
            </a:pPr>
          </a:p>
        </p:txBody>
      </p:sp>
      <p:sp>
        <p:nvSpPr>
          <p:cNvPr name="TextBox 20" id="20"/>
          <p:cNvSpPr txBox="true"/>
          <p:nvPr/>
        </p:nvSpPr>
        <p:spPr>
          <a:xfrm rot="0">
            <a:off x="4656140" y="1416150"/>
            <a:ext cx="8975721" cy="1676323"/>
          </a:xfrm>
          <a:prstGeom prst="rect">
            <a:avLst/>
          </a:prstGeom>
        </p:spPr>
        <p:txBody>
          <a:bodyPr anchor="t" rtlCol="false" tIns="0" lIns="0" bIns="0" rIns="0">
            <a:spAutoFit/>
          </a:bodyPr>
          <a:lstStyle/>
          <a:p>
            <a:pPr algn="ctr">
              <a:lnSpc>
                <a:spcPts val="6375"/>
              </a:lnSpc>
            </a:pPr>
            <a:r>
              <a:rPr lang="en-US" sz="6312">
                <a:solidFill>
                  <a:srgbClr val="000000"/>
                </a:solidFill>
                <a:latin typeface="Bebas Neue Bold"/>
              </a:rPr>
              <a:t>K-Means Clustering</a:t>
            </a:r>
          </a:p>
          <a:p>
            <a:pPr algn="ctr" marL="0" indent="0" lvl="0">
              <a:lnSpc>
                <a:spcPts val="6375"/>
              </a:lnSpc>
              <a:spcBef>
                <a:spcPct val="0"/>
              </a:spcBef>
            </a:pPr>
          </a:p>
        </p:txBody>
      </p:sp>
      <p:sp>
        <p:nvSpPr>
          <p:cNvPr name="TextBox 21" id="21"/>
          <p:cNvSpPr txBox="true"/>
          <p:nvPr/>
        </p:nvSpPr>
        <p:spPr>
          <a:xfrm rot="0">
            <a:off x="5868507" y="3786473"/>
            <a:ext cx="2657633" cy="9074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Assignment</a:t>
            </a:r>
          </a:p>
          <a:p>
            <a:pPr algn="ctr" marL="0" indent="0" lvl="0">
              <a:lnSpc>
                <a:spcPts val="3639"/>
              </a:lnSpc>
              <a:spcBef>
                <a:spcPct val="0"/>
              </a:spcBef>
            </a:pPr>
          </a:p>
        </p:txBody>
      </p:sp>
      <p:sp>
        <p:nvSpPr>
          <p:cNvPr name="TextBox 22" id="22"/>
          <p:cNvSpPr txBox="true"/>
          <p:nvPr/>
        </p:nvSpPr>
        <p:spPr>
          <a:xfrm rot="0">
            <a:off x="5662901" y="4425918"/>
            <a:ext cx="3044213" cy="4377690"/>
          </a:xfrm>
          <a:prstGeom prst="rect">
            <a:avLst/>
          </a:prstGeom>
        </p:spPr>
        <p:txBody>
          <a:bodyPr anchor="t" rtlCol="false" tIns="0" lIns="0" bIns="0" rIns="0">
            <a:spAutoFit/>
          </a:bodyPr>
          <a:lstStyle/>
          <a:p>
            <a:pPr marL="453390" indent="-226695" lvl="1">
              <a:lnSpc>
                <a:spcPts val="3150"/>
              </a:lnSpc>
              <a:buFont typeface="Arial"/>
              <a:buChar char="•"/>
            </a:pPr>
            <a:r>
              <a:rPr lang="en-US" sz="2100">
                <a:solidFill>
                  <a:srgbClr val="000000"/>
                </a:solidFill>
                <a:latin typeface="Montserrat"/>
              </a:rPr>
              <a:t>Data points are assigned to the nearest centroid based on Euclidean distance.</a:t>
            </a:r>
          </a:p>
          <a:p>
            <a:pPr marL="453390" indent="-226695" lvl="1">
              <a:lnSpc>
                <a:spcPts val="3150"/>
              </a:lnSpc>
              <a:spcBef>
                <a:spcPct val="0"/>
              </a:spcBef>
              <a:buFont typeface="Arial"/>
              <a:buChar char="•"/>
            </a:pPr>
            <a:r>
              <a:rPr lang="en-US" sz="2100">
                <a:solidFill>
                  <a:srgbClr val="000000"/>
                </a:solidFill>
                <a:latin typeface="Montserrat"/>
              </a:rPr>
              <a:t>Forms clusters based on similarities in the dataset.</a:t>
            </a:r>
          </a:p>
          <a:p>
            <a:pPr marL="0" indent="0" lvl="0">
              <a:lnSpc>
                <a:spcPts val="315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1413165" y="1285456"/>
            <a:ext cx="3451574" cy="2938743"/>
            <a:chOff x="0" y="0"/>
            <a:chExt cx="909057" cy="773990"/>
          </a:xfrm>
        </p:grpSpPr>
        <p:sp>
          <p:nvSpPr>
            <p:cNvPr name="Freeform 3" id="3"/>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609803" y="2427129"/>
            <a:ext cx="3058297" cy="11772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Characteristics: High spending, low return rates.</a:t>
            </a:r>
          </a:p>
        </p:txBody>
      </p:sp>
      <p:grpSp>
        <p:nvGrpSpPr>
          <p:cNvPr name="Group 6" id="6"/>
          <p:cNvGrpSpPr/>
          <p:nvPr/>
        </p:nvGrpSpPr>
        <p:grpSpPr>
          <a:xfrm rot="0">
            <a:off x="5306927" y="1285456"/>
            <a:ext cx="3451574" cy="2938743"/>
            <a:chOff x="0" y="0"/>
            <a:chExt cx="909057" cy="773990"/>
          </a:xfrm>
        </p:grpSpPr>
        <p:sp>
          <p:nvSpPr>
            <p:cNvPr name="Freeform 7" id="7"/>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8" id="8"/>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5405247" y="1513803"/>
            <a:ext cx="3058297" cy="388620"/>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Classic"/>
              </a:rPr>
              <a:t>Improve Blue Group</a:t>
            </a:r>
          </a:p>
        </p:txBody>
      </p:sp>
      <p:sp>
        <p:nvSpPr>
          <p:cNvPr name="TextBox 10" id="10"/>
          <p:cNvSpPr txBox="true"/>
          <p:nvPr/>
        </p:nvSpPr>
        <p:spPr>
          <a:xfrm rot="0">
            <a:off x="5405247" y="2337632"/>
            <a:ext cx="3058297" cy="11772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Characteristics: Newcomers, low spending</a:t>
            </a:r>
          </a:p>
        </p:txBody>
      </p:sp>
      <p:grpSp>
        <p:nvGrpSpPr>
          <p:cNvPr name="Group 11" id="11"/>
          <p:cNvGrpSpPr/>
          <p:nvPr/>
        </p:nvGrpSpPr>
        <p:grpSpPr>
          <a:xfrm rot="0">
            <a:off x="9200690" y="1285456"/>
            <a:ext cx="3451574" cy="2938743"/>
            <a:chOff x="0" y="0"/>
            <a:chExt cx="909057" cy="773990"/>
          </a:xfrm>
        </p:grpSpPr>
        <p:sp>
          <p:nvSpPr>
            <p:cNvPr name="Freeform 12" id="12"/>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cap="rnd">
              <a:solidFill>
                <a:srgbClr val="000000"/>
              </a:solidFill>
              <a:prstDash val="solid"/>
              <a:round/>
            </a:ln>
          </p:spPr>
        </p:sp>
        <p:sp>
          <p:nvSpPr>
            <p:cNvPr name="TextBox 13" id="13"/>
            <p:cNvSpPr txBox="true"/>
            <p:nvPr/>
          </p:nvSpPr>
          <p:spPr>
            <a:xfrm>
              <a:off x="0" y="-38100"/>
              <a:ext cx="909057"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9396677" y="1395857"/>
            <a:ext cx="3058297" cy="779145"/>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Classic"/>
              </a:rPr>
              <a:t>Engage Red and Purple Groups</a:t>
            </a:r>
          </a:p>
        </p:txBody>
      </p:sp>
      <p:sp>
        <p:nvSpPr>
          <p:cNvPr name="TextBox 15" id="15"/>
          <p:cNvSpPr txBox="true"/>
          <p:nvPr/>
        </p:nvSpPr>
        <p:spPr>
          <a:xfrm rot="0">
            <a:off x="9397329" y="2427129"/>
            <a:ext cx="3058297" cy="11772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Characteristics: Brand-aware, multiple product orders</a:t>
            </a:r>
          </a:p>
        </p:txBody>
      </p:sp>
      <p:grpSp>
        <p:nvGrpSpPr>
          <p:cNvPr name="Group 16" id="16"/>
          <p:cNvGrpSpPr/>
          <p:nvPr/>
        </p:nvGrpSpPr>
        <p:grpSpPr>
          <a:xfrm rot="0">
            <a:off x="13094453" y="1285456"/>
            <a:ext cx="3780383" cy="2938743"/>
            <a:chOff x="0" y="0"/>
            <a:chExt cx="995656" cy="773990"/>
          </a:xfrm>
        </p:grpSpPr>
        <p:sp>
          <p:nvSpPr>
            <p:cNvPr name="Freeform 17" id="17"/>
            <p:cNvSpPr/>
            <p:nvPr/>
          </p:nvSpPr>
          <p:spPr>
            <a:xfrm flipH="false" flipV="false" rot="0">
              <a:off x="0" y="0"/>
              <a:ext cx="995656" cy="773990"/>
            </a:xfrm>
            <a:custGeom>
              <a:avLst/>
              <a:gdLst/>
              <a:ahLst/>
              <a:cxnLst/>
              <a:rect r="r" b="b" t="t" l="l"/>
              <a:pathLst>
                <a:path h="773990" w="995656">
                  <a:moveTo>
                    <a:pt x="69629" y="0"/>
                  </a:moveTo>
                  <a:lnTo>
                    <a:pt x="926027" y="0"/>
                  </a:lnTo>
                  <a:cubicBezTo>
                    <a:pt x="964482" y="0"/>
                    <a:pt x="995656" y="31174"/>
                    <a:pt x="995656" y="69629"/>
                  </a:cubicBezTo>
                  <a:lnTo>
                    <a:pt x="995656" y="704361"/>
                  </a:lnTo>
                  <a:cubicBezTo>
                    <a:pt x="995656" y="742816"/>
                    <a:pt x="964482" y="773990"/>
                    <a:pt x="926027" y="773990"/>
                  </a:cubicBezTo>
                  <a:lnTo>
                    <a:pt x="69629" y="773990"/>
                  </a:lnTo>
                  <a:cubicBezTo>
                    <a:pt x="31174" y="773990"/>
                    <a:pt x="0" y="742816"/>
                    <a:pt x="0" y="704361"/>
                  </a:cubicBezTo>
                  <a:lnTo>
                    <a:pt x="0" y="69629"/>
                  </a:lnTo>
                  <a:cubicBezTo>
                    <a:pt x="0" y="31174"/>
                    <a:pt x="31174" y="0"/>
                    <a:pt x="69629" y="0"/>
                  </a:cubicBezTo>
                  <a:close/>
                </a:path>
              </a:pathLst>
            </a:custGeom>
            <a:solidFill>
              <a:srgbClr val="FFFFFF"/>
            </a:solidFill>
            <a:ln w="19050" cap="rnd">
              <a:solidFill>
                <a:srgbClr val="000000"/>
              </a:solidFill>
              <a:prstDash val="solid"/>
              <a:round/>
            </a:ln>
          </p:spPr>
        </p:sp>
        <p:sp>
          <p:nvSpPr>
            <p:cNvPr name="TextBox 18" id="18"/>
            <p:cNvSpPr txBox="true"/>
            <p:nvPr/>
          </p:nvSpPr>
          <p:spPr>
            <a:xfrm>
              <a:off x="0" y="-38100"/>
              <a:ext cx="995656" cy="81209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9" id="19"/>
          <p:cNvSpPr txBox="true"/>
          <p:nvPr/>
        </p:nvSpPr>
        <p:spPr>
          <a:xfrm rot="0">
            <a:off x="13385689" y="1395857"/>
            <a:ext cx="3350838" cy="779145"/>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Classic"/>
              </a:rPr>
              <a:t>Optimize Overall Customer Experience:</a:t>
            </a:r>
          </a:p>
        </p:txBody>
      </p:sp>
      <p:sp>
        <p:nvSpPr>
          <p:cNvPr name="TextBox 20" id="20"/>
          <p:cNvSpPr txBox="true"/>
          <p:nvPr/>
        </p:nvSpPr>
        <p:spPr>
          <a:xfrm rot="0">
            <a:off x="13291091" y="2427129"/>
            <a:ext cx="3058297" cy="11772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Approach: Continuously analyze and adapt</a:t>
            </a:r>
          </a:p>
        </p:txBody>
      </p:sp>
      <p:grpSp>
        <p:nvGrpSpPr>
          <p:cNvPr name="Group 21" id="21"/>
          <p:cNvGrpSpPr/>
          <p:nvPr/>
        </p:nvGrpSpPr>
        <p:grpSpPr>
          <a:xfrm rot="0">
            <a:off x="1577569" y="5444867"/>
            <a:ext cx="4265766" cy="4679472"/>
            <a:chOff x="0" y="0"/>
            <a:chExt cx="1123494" cy="1232453"/>
          </a:xfrm>
        </p:grpSpPr>
        <p:sp>
          <p:nvSpPr>
            <p:cNvPr name="Freeform 22" id="22"/>
            <p:cNvSpPr/>
            <p:nvPr/>
          </p:nvSpPr>
          <p:spPr>
            <a:xfrm flipH="false" flipV="false" rot="0">
              <a:off x="0" y="0"/>
              <a:ext cx="1123494" cy="1232453"/>
            </a:xfrm>
            <a:custGeom>
              <a:avLst/>
              <a:gdLst/>
              <a:ahLst/>
              <a:cxnLst/>
              <a:rect r="r" b="b" t="t" l="l"/>
              <a:pathLst>
                <a:path h="1232453" w="1123494">
                  <a:moveTo>
                    <a:pt x="61706" y="0"/>
                  </a:moveTo>
                  <a:lnTo>
                    <a:pt x="1061788" y="0"/>
                  </a:lnTo>
                  <a:cubicBezTo>
                    <a:pt x="1095867" y="0"/>
                    <a:pt x="1123494" y="27627"/>
                    <a:pt x="1123494" y="61706"/>
                  </a:cubicBezTo>
                  <a:lnTo>
                    <a:pt x="1123494" y="1170747"/>
                  </a:lnTo>
                  <a:cubicBezTo>
                    <a:pt x="1123494" y="1204827"/>
                    <a:pt x="1095867" y="1232453"/>
                    <a:pt x="1061788" y="1232453"/>
                  </a:cubicBezTo>
                  <a:lnTo>
                    <a:pt x="61706" y="1232453"/>
                  </a:lnTo>
                  <a:cubicBezTo>
                    <a:pt x="27627" y="1232453"/>
                    <a:pt x="0" y="1204827"/>
                    <a:pt x="0" y="1170747"/>
                  </a:cubicBezTo>
                  <a:lnTo>
                    <a:pt x="0" y="61706"/>
                  </a:lnTo>
                  <a:cubicBezTo>
                    <a:pt x="0" y="27627"/>
                    <a:pt x="27627" y="0"/>
                    <a:pt x="61706" y="0"/>
                  </a:cubicBezTo>
                  <a:close/>
                </a:path>
              </a:pathLst>
            </a:custGeom>
            <a:solidFill>
              <a:srgbClr val="FFFFFF"/>
            </a:solidFill>
            <a:ln w="19050" cap="rnd">
              <a:solidFill>
                <a:srgbClr val="000000"/>
              </a:solidFill>
              <a:prstDash val="solid"/>
              <a:round/>
            </a:ln>
          </p:spPr>
        </p:sp>
        <p:sp>
          <p:nvSpPr>
            <p:cNvPr name="TextBox 23" id="23"/>
            <p:cNvSpPr txBox="true"/>
            <p:nvPr/>
          </p:nvSpPr>
          <p:spPr>
            <a:xfrm>
              <a:off x="0" y="-38100"/>
              <a:ext cx="1123494" cy="127055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4" id="24"/>
          <p:cNvSpPr txBox="true"/>
          <p:nvPr/>
        </p:nvSpPr>
        <p:spPr>
          <a:xfrm rot="0">
            <a:off x="1774207" y="5585078"/>
            <a:ext cx="3058297"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Customization for Success</a:t>
            </a:r>
          </a:p>
        </p:txBody>
      </p:sp>
      <p:sp>
        <p:nvSpPr>
          <p:cNvPr name="TextBox 25" id="25"/>
          <p:cNvSpPr txBox="true"/>
          <p:nvPr/>
        </p:nvSpPr>
        <p:spPr>
          <a:xfrm rot="0">
            <a:off x="1806442" y="6573626"/>
            <a:ext cx="3222701" cy="3659505"/>
          </a:xfrm>
          <a:prstGeom prst="rect">
            <a:avLst/>
          </a:prstGeom>
        </p:spPr>
        <p:txBody>
          <a:bodyPr anchor="t" rtlCol="false" tIns="0" lIns="0" bIns="0" rIns="0">
            <a:spAutoFit/>
          </a:bodyPr>
          <a:lstStyle/>
          <a:p>
            <a:pPr marL="474979" indent="-237490" lvl="1">
              <a:lnSpc>
                <a:spcPts val="3299"/>
              </a:lnSpc>
              <a:buFont typeface="Arial"/>
              <a:buChar char="•"/>
            </a:pPr>
            <a:r>
              <a:rPr lang="en-US" sz="2199">
                <a:solidFill>
                  <a:srgbClr val="000000"/>
                </a:solidFill>
                <a:latin typeface="Montserrat"/>
              </a:rPr>
              <a:t>Tailor strategies to each distinct customer segment.</a:t>
            </a:r>
          </a:p>
          <a:p>
            <a:pPr marL="474979" indent="-237490" lvl="1">
              <a:lnSpc>
                <a:spcPts val="3299"/>
              </a:lnSpc>
              <a:spcBef>
                <a:spcPct val="0"/>
              </a:spcBef>
              <a:buFont typeface="Arial"/>
              <a:buChar char="•"/>
            </a:pPr>
            <a:r>
              <a:rPr lang="en-US" sz="2199">
                <a:solidFill>
                  <a:srgbClr val="000000"/>
                </a:solidFill>
                <a:latin typeface="Montserrat"/>
              </a:rPr>
              <a:t>Maximize engagement, minimize returns, enhance overall satisfaction.</a:t>
            </a:r>
          </a:p>
          <a:p>
            <a:pPr marL="0" indent="0" lvl="0">
              <a:lnSpc>
                <a:spcPts val="3299"/>
              </a:lnSpc>
              <a:spcBef>
                <a:spcPct val="0"/>
              </a:spcBef>
            </a:pPr>
          </a:p>
        </p:txBody>
      </p:sp>
      <p:grpSp>
        <p:nvGrpSpPr>
          <p:cNvPr name="Group 26" id="26"/>
          <p:cNvGrpSpPr/>
          <p:nvPr/>
        </p:nvGrpSpPr>
        <p:grpSpPr>
          <a:xfrm rot="0">
            <a:off x="12652264" y="5444867"/>
            <a:ext cx="4234532" cy="4679472"/>
            <a:chOff x="0" y="0"/>
            <a:chExt cx="1115268" cy="1232453"/>
          </a:xfrm>
        </p:grpSpPr>
        <p:sp>
          <p:nvSpPr>
            <p:cNvPr name="Freeform 27" id="27"/>
            <p:cNvSpPr/>
            <p:nvPr/>
          </p:nvSpPr>
          <p:spPr>
            <a:xfrm flipH="false" flipV="false" rot="0">
              <a:off x="0" y="0"/>
              <a:ext cx="1115268" cy="1232453"/>
            </a:xfrm>
            <a:custGeom>
              <a:avLst/>
              <a:gdLst/>
              <a:ahLst/>
              <a:cxnLst/>
              <a:rect r="r" b="b" t="t" l="l"/>
              <a:pathLst>
                <a:path h="1232453" w="1115268">
                  <a:moveTo>
                    <a:pt x="62162" y="0"/>
                  </a:moveTo>
                  <a:lnTo>
                    <a:pt x="1053106" y="0"/>
                  </a:lnTo>
                  <a:cubicBezTo>
                    <a:pt x="1087437" y="0"/>
                    <a:pt x="1115268" y="27831"/>
                    <a:pt x="1115268" y="62162"/>
                  </a:cubicBezTo>
                  <a:lnTo>
                    <a:pt x="1115268" y="1170292"/>
                  </a:lnTo>
                  <a:cubicBezTo>
                    <a:pt x="1115268" y="1204623"/>
                    <a:pt x="1087437" y="1232453"/>
                    <a:pt x="1053106" y="1232453"/>
                  </a:cubicBezTo>
                  <a:lnTo>
                    <a:pt x="62162" y="1232453"/>
                  </a:lnTo>
                  <a:cubicBezTo>
                    <a:pt x="27831" y="1232453"/>
                    <a:pt x="0" y="1204623"/>
                    <a:pt x="0" y="1170292"/>
                  </a:cubicBezTo>
                  <a:lnTo>
                    <a:pt x="0" y="62162"/>
                  </a:lnTo>
                  <a:cubicBezTo>
                    <a:pt x="0" y="27831"/>
                    <a:pt x="27831" y="0"/>
                    <a:pt x="62162" y="0"/>
                  </a:cubicBezTo>
                  <a:close/>
                </a:path>
              </a:pathLst>
            </a:custGeom>
            <a:solidFill>
              <a:srgbClr val="FFFFFF"/>
            </a:solidFill>
            <a:ln w="19050" cap="rnd">
              <a:solidFill>
                <a:srgbClr val="000000"/>
              </a:solidFill>
              <a:prstDash val="solid"/>
              <a:round/>
            </a:ln>
          </p:spPr>
        </p:sp>
        <p:sp>
          <p:nvSpPr>
            <p:cNvPr name="TextBox 28" id="28"/>
            <p:cNvSpPr txBox="true"/>
            <p:nvPr/>
          </p:nvSpPr>
          <p:spPr>
            <a:xfrm>
              <a:off x="0" y="-38100"/>
              <a:ext cx="1115268" cy="127055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9" id="29"/>
          <p:cNvSpPr txBox="true"/>
          <p:nvPr/>
        </p:nvSpPr>
        <p:spPr>
          <a:xfrm rot="0">
            <a:off x="12652264" y="5585078"/>
            <a:ext cx="3058297" cy="9074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a:rPr>
              <a:t>Next Steps</a:t>
            </a:r>
          </a:p>
          <a:p>
            <a:pPr algn="ctr" marL="0" indent="0" lvl="0">
              <a:lnSpc>
                <a:spcPts val="3639"/>
              </a:lnSpc>
              <a:spcBef>
                <a:spcPct val="0"/>
              </a:spcBef>
            </a:pPr>
          </a:p>
        </p:txBody>
      </p:sp>
      <p:sp>
        <p:nvSpPr>
          <p:cNvPr name="TextBox 30" id="30"/>
          <p:cNvSpPr txBox="true"/>
          <p:nvPr/>
        </p:nvSpPr>
        <p:spPr>
          <a:xfrm rot="0">
            <a:off x="12652264" y="6573626"/>
            <a:ext cx="3058297" cy="3177540"/>
          </a:xfrm>
          <a:prstGeom prst="rect">
            <a:avLst/>
          </a:prstGeom>
        </p:spPr>
        <p:txBody>
          <a:bodyPr anchor="t" rtlCol="false" tIns="0" lIns="0" bIns="0" rIns="0">
            <a:spAutoFit/>
          </a:bodyPr>
          <a:lstStyle/>
          <a:p>
            <a:pPr marL="453390" indent="-226695" lvl="1">
              <a:lnSpc>
                <a:spcPts val="3150"/>
              </a:lnSpc>
              <a:buFont typeface="Arial"/>
              <a:buChar char="•"/>
            </a:pPr>
            <a:r>
              <a:rPr lang="en-US" sz="2100">
                <a:solidFill>
                  <a:srgbClr val="000000"/>
                </a:solidFill>
                <a:latin typeface="Montserrat"/>
              </a:rPr>
              <a:t>Execute tailored strategies.</a:t>
            </a:r>
          </a:p>
          <a:p>
            <a:pPr marL="453390" indent="-226695" lvl="1">
              <a:lnSpc>
                <a:spcPts val="3150"/>
              </a:lnSpc>
              <a:spcBef>
                <a:spcPct val="0"/>
              </a:spcBef>
              <a:buFont typeface="Arial"/>
              <a:buChar char="•"/>
            </a:pPr>
            <a:r>
              <a:rPr lang="en-US" sz="2100">
                <a:solidFill>
                  <a:srgbClr val="000000"/>
                </a:solidFill>
                <a:latin typeface="Montserrat"/>
              </a:rPr>
              <a:t>Continuously analyze and adjust based on customer response and market trends.</a:t>
            </a:r>
          </a:p>
          <a:p>
            <a:pPr marL="0" indent="0" lvl="0">
              <a:lnSpc>
                <a:spcPts val="3150"/>
              </a:lnSpc>
              <a:spcBef>
                <a:spcPct val="0"/>
              </a:spcBef>
            </a:pPr>
          </a:p>
        </p:txBody>
      </p:sp>
      <p:sp>
        <p:nvSpPr>
          <p:cNvPr name="TextBox 31" id="31"/>
          <p:cNvSpPr txBox="true"/>
          <p:nvPr/>
        </p:nvSpPr>
        <p:spPr>
          <a:xfrm rot="0">
            <a:off x="4656140" y="242926"/>
            <a:ext cx="8975721" cy="1676323"/>
          </a:xfrm>
          <a:prstGeom prst="rect">
            <a:avLst/>
          </a:prstGeom>
        </p:spPr>
        <p:txBody>
          <a:bodyPr anchor="t" rtlCol="false" tIns="0" lIns="0" bIns="0" rIns="0">
            <a:spAutoFit/>
          </a:bodyPr>
          <a:lstStyle/>
          <a:p>
            <a:pPr algn="ctr">
              <a:lnSpc>
                <a:spcPts val="6375"/>
              </a:lnSpc>
            </a:pPr>
            <a:r>
              <a:rPr lang="en-US" sz="6312">
                <a:solidFill>
                  <a:srgbClr val="000000"/>
                </a:solidFill>
                <a:latin typeface="Bebas Neue Bold"/>
              </a:rPr>
              <a:t>Overall Strategy</a:t>
            </a:r>
          </a:p>
          <a:p>
            <a:pPr algn="ctr" marL="0" indent="0" lvl="0">
              <a:lnSpc>
                <a:spcPts val="6375"/>
              </a:lnSpc>
              <a:spcBef>
                <a:spcPct val="0"/>
              </a:spcBef>
            </a:pPr>
          </a:p>
        </p:txBody>
      </p:sp>
      <p:sp>
        <p:nvSpPr>
          <p:cNvPr name="TextBox 32" id="32"/>
          <p:cNvSpPr txBox="true"/>
          <p:nvPr/>
        </p:nvSpPr>
        <p:spPr>
          <a:xfrm rot="0">
            <a:off x="1515205" y="1395857"/>
            <a:ext cx="3058297" cy="779145"/>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Montserrat Classic"/>
              </a:rPr>
              <a:t>Preserve Green Group</a:t>
            </a:r>
          </a:p>
        </p:txBody>
      </p:sp>
      <p:sp>
        <p:nvSpPr>
          <p:cNvPr name="TextBox 33" id="33"/>
          <p:cNvSpPr txBox="true"/>
          <p:nvPr/>
        </p:nvSpPr>
        <p:spPr>
          <a:xfrm rot="0">
            <a:off x="4656140" y="4601135"/>
            <a:ext cx="8975721" cy="1676323"/>
          </a:xfrm>
          <a:prstGeom prst="rect">
            <a:avLst/>
          </a:prstGeom>
        </p:spPr>
        <p:txBody>
          <a:bodyPr anchor="t" rtlCol="false" tIns="0" lIns="0" bIns="0" rIns="0">
            <a:spAutoFit/>
          </a:bodyPr>
          <a:lstStyle/>
          <a:p>
            <a:pPr algn="ctr">
              <a:lnSpc>
                <a:spcPts val="6375"/>
              </a:lnSpc>
            </a:pPr>
            <a:r>
              <a:rPr lang="en-US" sz="6312">
                <a:solidFill>
                  <a:srgbClr val="000000"/>
                </a:solidFill>
                <a:latin typeface="Bebas Neue Bold"/>
              </a:rPr>
              <a:t>Key Takeaway</a:t>
            </a:r>
          </a:p>
          <a:p>
            <a:pPr algn="ctr" marL="0" indent="0" lvl="0">
              <a:lnSpc>
                <a:spcPts val="637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DAF1ALGkWzQ</dc:identifier>
  <dcterms:modified xsi:type="dcterms:W3CDTF">2011-08-01T06:04:30Z</dcterms:modified>
  <cp:revision>1</cp:revision>
  <dc:title>Blue &amp; White Practical Uses of AI in EFL Presentation</dc:title>
</cp:coreProperties>
</file>